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Roboto Medium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oboto Light"/>
      <p:regular r:id="rId62"/>
      <p:bold r:id="rId63"/>
      <p:italic r:id="rId64"/>
      <p:boldItalic r:id="rId65"/>
    </p:embeddedFont>
    <p:embeddedFont>
      <p:font typeface="Ubuntu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Ligh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64" Type="http://schemas.openxmlformats.org/officeDocument/2006/relationships/font" Target="fonts/RobotoLight-italic.fntdata"/><Relationship Id="rId63" Type="http://schemas.openxmlformats.org/officeDocument/2006/relationships/font" Target="fonts/RobotoLight-bold.fntdata"/><Relationship Id="rId22" Type="http://schemas.openxmlformats.org/officeDocument/2006/relationships/slide" Target="slides/slide18.xml"/><Relationship Id="rId66" Type="http://schemas.openxmlformats.org/officeDocument/2006/relationships/font" Target="fonts/UbuntuMono-regular.fntdata"/><Relationship Id="rId21" Type="http://schemas.openxmlformats.org/officeDocument/2006/relationships/slide" Target="slides/slide17.xml"/><Relationship Id="rId65" Type="http://schemas.openxmlformats.org/officeDocument/2006/relationships/font" Target="fonts/RobotoLight-boldItalic.fntdata"/><Relationship Id="rId24" Type="http://schemas.openxmlformats.org/officeDocument/2006/relationships/slide" Target="slides/slide20.xml"/><Relationship Id="rId68" Type="http://schemas.openxmlformats.org/officeDocument/2006/relationships/font" Target="fonts/UbuntuMono-italic.fntdata"/><Relationship Id="rId23" Type="http://schemas.openxmlformats.org/officeDocument/2006/relationships/slide" Target="slides/slide19.xml"/><Relationship Id="rId67" Type="http://schemas.openxmlformats.org/officeDocument/2006/relationships/font" Target="fonts/UbuntuMono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UbuntuMon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6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9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11.xml"/><Relationship Id="rId59" Type="http://schemas.openxmlformats.org/officeDocument/2006/relationships/font" Target="fonts/Roboto-bold.fntdata"/><Relationship Id="rId14" Type="http://schemas.openxmlformats.org/officeDocument/2006/relationships/slide" Target="slides/slide10.xml"/><Relationship Id="rId58" Type="http://schemas.openxmlformats.org/officeDocument/2006/relationships/font" Target="fonts/Robo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st.eecs.berkeley.edu/~cs61a/fa22/assets/slides/19-Objects_1pp.pdf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143fda57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143fda5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5b8276e23_0_2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5b8276e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8dea1a3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8dea1a3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5bc9a0eeb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5bc9a0e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a2c1bfb2f_1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a2c1bfb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a2c1bfb2f_1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a2c1bfb2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5b8276e23_0_1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c5b8276e2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8dea1a3c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8dea1a3c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a2c1bfb2f_1_15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a2c1bfb2f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a2c1bfb2f_1_17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a2c1bfb2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a2c1bfb2f_1_18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a2c1bfb2f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143fda57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143fda57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a2c1bfb2f_1_1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a2c1bfb2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a2c1bfb2f_1_2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a2c1bfb2f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c5b8276e23_0_1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c5b8276e2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8dea1a3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8dea1a3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a2c1bfb2f_1_2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a2c1bfb2f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a2c1bfb2f_1_2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a2c1bfb2f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a2c1bfb2f_1_2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a2c1bfb2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a2c1bfb2f_1_23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a2c1bfb2f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a2c1bfb2f_1_2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a2c1bfb2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d8dea1a3c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d8dea1a3c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5d4eef0_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5d4eef0_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5b8276e23_0_2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5b8276e2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5b8276e23_0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c5b8276e2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e9fc25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8e9fc25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e9fc25448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e9fc254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borrowed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https://inst.eecs.berkeley.edu/~cs61a/fa22/assets/slides/19-Objects_1pp.pdf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e9fc25448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e9fc2544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e9fc25afb_1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8e9fc25af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e9fc25afb_6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8e9fc25af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5e8ece024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5e8ece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e9fc25afb_1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e9fc25af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e9fc25afb_1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e9fc25af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5b8276e23_0_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5b8276e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5e8ece024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5e8ece0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8dea1a3c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8dea1a3c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d8dea1a3c6_0_8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d8dea1a3c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0645412c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b0645412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8dea1a3c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8dea1a3c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a2c1bfb2f_1_2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a2c1bfb2f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8dea1a3c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d8dea1a3c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5b8276e23_0_1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c5b8276e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c5b8276e23_0_19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c5b8276e2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c5b8276e23_0_1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c5b8276e2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c0a0e1c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ec0a0e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8dea1a3c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8dea1a3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5b8276e23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5b8276e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5b8276e23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5b8276e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5b8276e23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5b8276e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sp24.datastructur.e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erkeley-CS61B/lectureCode-fa2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presentation/d/1kOdhZSeCUSUwX8VwF8xNuFyXqp9OR8sfN2ZZWNxiCUU/edit#slide=id.g15ae7c5d36e_0_9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Y2vC_SW00TE&amp;list=PLnp31xXvnfRq5wRDN8wZFy7GrrJXUtr1q&amp;index=8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youtube.com/watch?v=Y2vC_SW00TE&amp;list=PLnp31xXvnfRq5wRDN8wZFy7GrrJXUtr1q&amp;index=8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p24.beacon.datastructur.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311700" y="1811375"/>
            <a:ext cx="870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Introduction to 61B, Java</a:t>
            </a:r>
            <a:endParaRPr sz="4200"/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8927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1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0" y="191325"/>
            <a:ext cx="3617402" cy="22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311700" y="3769550"/>
            <a:ext cx="85206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Spring 2024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Lecturers: Peyrin Kao, Justin Yokota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Josh Hug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91325"/>
            <a:ext cx="451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Course website: </a:t>
            </a:r>
            <a:r>
              <a:rPr lang="en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https://sp24.datastructur.es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Ask your questions in the Zoom chat! (link on website)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Phase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class is divided into three phases: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Phase 1 (weeks 1 - 4): Intro to Java and Data Structures.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coding work is solo.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Moves VERY fast.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HW0 (intro to Java) due Friday (in two days!)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/>
              <a:t>Phase 2 (weeks 5 - 10): Data Structures: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coding </a:t>
            </a:r>
            <a:r>
              <a:rPr lang="en"/>
              <a:t>work</a:t>
            </a:r>
            <a:r>
              <a:rPr lang="en"/>
              <a:t> is solo.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Moves moderately fast.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Phase 3 (weeks 12 - 14): Algorithms.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Coding work is entirely dedicated to final project, done in pairs.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Slower pace.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Hello World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4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Hello World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5" name="Google Shape;215;p3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Java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107050" y="402200"/>
            <a:ext cx="8520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Let’s try writing some simple Java programs.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First I’ll write them in Python (~99% of you have seen Python).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I’ll write the equivalent Java program.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you’ve only ever written code in MATLAB, this will be a little harder for you, but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still comprehensible.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section might be a bit boring if you have Java experience.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(See video or code linked </a:t>
            </a:r>
            <a:r>
              <a:rPr lang="en"/>
              <a:t>on course website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code repository: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https://github.com/Berkeley-CS61B/lectureCode-fa23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Hello World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291575" y="646050"/>
            <a:ext cx="33426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401425" y="447150"/>
            <a:ext cx="802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783350" y="646050"/>
            <a:ext cx="52008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HelloWorld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3901500" y="447150"/>
            <a:ext cx="1341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HelloWorld.java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Hello World</a:t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291575" y="646050"/>
            <a:ext cx="33426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401425" y="447150"/>
            <a:ext cx="802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3783350" y="646050"/>
            <a:ext cx="52008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HelloWorld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3901500" y="447150"/>
            <a:ext cx="1341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HelloWorld.java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and Object Orientation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107050" y="402200"/>
            <a:ext cx="8520600" cy="4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Reflections on Hello World: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Java, all code must be part of a class.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Classes are defined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class CLASSNAME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 }</a:t>
            </a:r>
            <a:r>
              <a:rPr lang="en"/>
              <a:t> to delineate the beginning and ending of things.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must end lines with a semicolon.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code we want to run must be inside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 void main(String[] args)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We'll learn what this means later.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 is an object oriented language with strict requirements: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Every Java file must contain a class declaration*.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All code</a:t>
            </a:r>
            <a:r>
              <a:rPr lang="en"/>
              <a:t> lives inside a class*, even helper functions, global constants, etc.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 run a Java program, you typically define a main method using         		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 void main(String[] args)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*: This is not completely true, e.g. we can also declare “interfaces” in .java files that may contain code. We’ll cover these </a:t>
            </a:r>
            <a:r>
              <a:rPr lang="en"/>
              <a:t>soon</a:t>
            </a:r>
            <a:r>
              <a:rPr lang="en" sz="1600"/>
              <a:t>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Hello Numbers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9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Hello Numbers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3" name="Google Shape;253;p3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Hello Numbers</a:t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77" name="Google Shape;277;p42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Welcome to 61B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Welcome to 61B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7" name="Google Shape;157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86" name="Google Shape;286;p43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# works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      // doesn't work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doesn't work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95" name="Google Shape;295;p44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crashes here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program doesn't run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44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and Static Typing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107050" y="402200"/>
            <a:ext cx="8520600" cy="4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Reflections on Hello Numbers: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Before Java variables can be used, they must be declared.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Java variables must have a specific type.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Java variable types can never change.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Types are verified before the code even runs!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 is statically typed!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 variables, parameters, and methods must have a declared type.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That type can never change.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Expressions also have a type, e.g. “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larger(5, 10) + 3</a:t>
            </a:r>
            <a:r>
              <a:rPr lang="en"/>
              <a:t>” has type int.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compiler checks that all the types in your program are compatible </a:t>
            </a:r>
            <a:r>
              <a:rPr b="1" lang="en"/>
              <a:t>before the program ever runs</a:t>
            </a:r>
            <a:r>
              <a:rPr lang="en"/>
              <a:t>!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 x = larger(5, 10) + 3</a:t>
            </a:r>
            <a:r>
              <a:rPr lang="en"/>
              <a:t> will fail to compile.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This is unlike a language like Python, where type checks are performed DURING execution.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Larger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0" name="Google Shape;31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6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Larger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2" name="Google Shape;312;p4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18" name="Google Shape;318;p47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47"/>
          <p:cNvSpPr/>
          <p:nvPr/>
        </p:nvSpPr>
        <p:spPr>
          <a:xfrm>
            <a:off x="401425" y="447150"/>
            <a:ext cx="8349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3901500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48"/>
          <p:cNvSpPr/>
          <p:nvPr/>
        </p:nvSpPr>
        <p:spPr>
          <a:xfrm>
            <a:off x="401425" y="447150"/>
            <a:ext cx="8349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3901500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36" name="Google Shape;336;p49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401425" y="447150"/>
            <a:ext cx="8349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3901500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107050" y="402200"/>
            <a:ext cx="85206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Functions must be declared as part of a class in Java.</a:t>
            </a:r>
            <a:br>
              <a:rPr lang="en"/>
            </a:br>
            <a:r>
              <a:rPr lang="en"/>
              <a:t>A function that is part of a class is called a "method."</a:t>
            </a:r>
            <a:br>
              <a:rPr lang="en"/>
            </a:br>
            <a:r>
              <a:rPr lang="en"/>
              <a:t>So in Java, all functions are methods.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 define a function in Java, we use 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/>
              <a:t>".</a:t>
            </a:r>
            <a:br>
              <a:rPr lang="en"/>
            </a:br>
            <a:r>
              <a:rPr lang="en"/>
              <a:t>We will see alternate ways of defining functions later.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 parameters of a function must have a declared type,</a:t>
            </a:r>
            <a:br>
              <a:rPr lang="en"/>
            </a:br>
            <a:r>
              <a:rPr lang="en"/>
              <a:t>and the return value of the function must have a declared type.</a:t>
            </a:r>
            <a:br>
              <a:rPr lang="en"/>
            </a:br>
            <a:r>
              <a:rPr lang="en"/>
              <a:t>Functions in Java return only one value!</a:t>
            </a:r>
            <a:endParaRPr/>
          </a:p>
        </p:txBody>
      </p:sp>
      <p:sp>
        <p:nvSpPr>
          <p:cNvPr id="345" name="Google Shape;345;p5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Larger: Reflections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91575" y="646050"/>
            <a:ext cx="8229000" cy="371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Demonstrates creation of a method in Java.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Returns the larger of x and y.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51"/>
          <p:cNvSpPr/>
          <p:nvPr/>
        </p:nvSpPr>
        <p:spPr>
          <a:xfrm>
            <a:off x="409725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2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Reflections on Java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0" name="Google Shape;360;p52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61B Overview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61B about?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Writing code that runs efficiently.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</a:t>
            </a:r>
            <a:r>
              <a:rPr lang="en"/>
              <a:t>ood al</a:t>
            </a:r>
            <a:r>
              <a:rPr lang="en"/>
              <a:t>gorithms.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Good data</a:t>
            </a:r>
            <a:r>
              <a:rPr lang="en"/>
              <a:t> structures.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Writing code efficiently.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Designing, building, testing, and debugging large programs.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Use of programming tools.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git, IntelliJ, JUnit, and various command line tools.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Java (not the focus of the course!)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Assumes solid foundation in programming fundamentals, including: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Object oriented programming, recursion, lists, and trees.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 vs. Interpretation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Java, compilation and interpretation are two separate steps.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3"/>
          <p:cNvSpPr/>
          <p:nvPr/>
        </p:nvSpPr>
        <p:spPr>
          <a:xfrm>
            <a:off x="83406" y="1897250"/>
            <a:ext cx="1650300" cy="344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 Mono"/>
                <a:ea typeface="Ubuntu Mono"/>
                <a:cs typeface="Ubuntu Mono"/>
                <a:sym typeface="Ubuntu Mono"/>
              </a:rPr>
              <a:t>Hello.java</a:t>
            </a:r>
            <a:endParaRPr sz="18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8" name="Google Shape;368;p53"/>
          <p:cNvSpPr/>
          <p:nvPr/>
        </p:nvSpPr>
        <p:spPr>
          <a:xfrm>
            <a:off x="3890578" y="1897250"/>
            <a:ext cx="1650300" cy="344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 Mono"/>
                <a:ea typeface="Ubuntu Mono"/>
                <a:cs typeface="Ubuntu Mono"/>
                <a:sym typeface="Ubuntu Mono"/>
              </a:rPr>
              <a:t>Hello.class</a:t>
            </a:r>
            <a:endParaRPr sz="1800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69" name="Google Shape;369;p53"/>
          <p:cNvCxnSpPr/>
          <p:nvPr/>
        </p:nvCxnSpPr>
        <p:spPr>
          <a:xfrm>
            <a:off x="1876624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53"/>
          <p:cNvSpPr/>
          <p:nvPr/>
        </p:nvSpPr>
        <p:spPr>
          <a:xfrm>
            <a:off x="2482142" y="1915850"/>
            <a:ext cx="660000" cy="3075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javac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71" name="Google Shape;371;p53"/>
          <p:cNvCxnSpPr/>
          <p:nvPr/>
        </p:nvCxnSpPr>
        <p:spPr>
          <a:xfrm>
            <a:off x="3285060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53"/>
          <p:cNvCxnSpPr/>
          <p:nvPr/>
        </p:nvCxnSpPr>
        <p:spPr>
          <a:xfrm>
            <a:off x="5683796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53"/>
          <p:cNvSpPr/>
          <p:nvPr/>
        </p:nvSpPr>
        <p:spPr>
          <a:xfrm>
            <a:off x="6289314" y="1915850"/>
            <a:ext cx="660000" cy="3075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java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74" name="Google Shape;374;p53"/>
          <p:cNvCxnSpPr/>
          <p:nvPr/>
        </p:nvCxnSpPr>
        <p:spPr>
          <a:xfrm>
            <a:off x="7092232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3"/>
          <p:cNvSpPr/>
          <p:nvPr/>
        </p:nvSpPr>
        <p:spPr>
          <a:xfrm>
            <a:off x="7697750" y="1612388"/>
            <a:ext cx="1362852" cy="914436"/>
          </a:xfrm>
          <a:prstGeom prst="cloud">
            <a:avLst/>
          </a:prstGeom>
          <a:solidFill>
            <a:srgbClr val="EAD1D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happens</a:t>
            </a:r>
            <a:endParaRPr/>
          </a:p>
        </p:txBody>
      </p:sp>
      <p:sp>
        <p:nvSpPr>
          <p:cNvPr id="376" name="Google Shape;376;p53"/>
          <p:cNvSpPr txBox="1"/>
          <p:nvPr/>
        </p:nvSpPr>
        <p:spPr>
          <a:xfrm>
            <a:off x="2356946" y="1576914"/>
            <a:ext cx="911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</a:t>
            </a:r>
            <a:endParaRPr/>
          </a:p>
        </p:txBody>
      </p:sp>
      <p:sp>
        <p:nvSpPr>
          <p:cNvPr id="377" name="Google Shape;377;p53"/>
          <p:cNvSpPr txBox="1"/>
          <p:nvPr/>
        </p:nvSpPr>
        <p:spPr>
          <a:xfrm>
            <a:off x="6118717" y="1576925"/>
            <a:ext cx="11241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Interpreter</a:t>
            </a:r>
            <a:endParaRPr/>
          </a:p>
        </p:txBody>
      </p:sp>
      <p:sp>
        <p:nvSpPr>
          <p:cNvPr id="378" name="Google Shape;378;p53"/>
          <p:cNvSpPr txBox="1"/>
          <p:nvPr/>
        </p:nvSpPr>
        <p:spPr>
          <a:xfrm>
            <a:off x="248300" y="2612175"/>
            <a:ext cx="87312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make a class file at all?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.class file has been type checked. Distributed code is safer.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.class files are ‘simpler’ for machine to execute. Distributed code is faster.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Minor benefit: Protects your intellectual property. No need to give out source.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8303575" y="3696007"/>
            <a:ext cx="4626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53"/>
          <p:cNvGrpSpPr/>
          <p:nvPr/>
        </p:nvGrpSpPr>
        <p:grpSpPr>
          <a:xfrm>
            <a:off x="2848700" y="4101760"/>
            <a:ext cx="5686200" cy="1042350"/>
            <a:chOff x="2848700" y="4101760"/>
            <a:chExt cx="5686200" cy="1042350"/>
          </a:xfrm>
        </p:grpSpPr>
        <p:sp>
          <p:nvSpPr>
            <p:cNvPr id="381" name="Google Shape;381;p53"/>
            <p:cNvSpPr txBox="1"/>
            <p:nvPr/>
          </p:nvSpPr>
          <p:spPr>
            <a:xfrm>
              <a:off x="2848700" y="4738210"/>
              <a:ext cx="54780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Note: .class files are easily reversible into similar looking Java files.</a:t>
              </a:r>
              <a:endParaRPr>
                <a:solidFill>
                  <a:srgbClr val="BE0712"/>
                </a:solidFill>
              </a:endParaRPr>
            </a:p>
          </p:txBody>
        </p:sp>
        <p:cxnSp>
          <p:nvCxnSpPr>
            <p:cNvPr id="382" name="Google Shape;382;p53"/>
            <p:cNvCxnSpPr>
              <a:stCxn id="381" idx="3"/>
              <a:endCxn id="379" idx="2"/>
            </p:cNvCxnSpPr>
            <p:nvPr/>
          </p:nvCxnSpPr>
          <p:spPr>
            <a:xfrm flipH="1" rot="10800000">
              <a:off x="8326700" y="4101760"/>
              <a:ext cx="208200" cy="839400"/>
            </a:xfrm>
            <a:prstGeom prst="bentConnector2">
              <a:avLst/>
            </a:prstGeom>
            <a:noFill/>
            <a:ln cap="flat" cmpd="sng" w="19050">
              <a:solidFill>
                <a:srgbClr val="BE071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3" name="Google Shape;383;p53"/>
          <p:cNvSpPr txBox="1"/>
          <p:nvPr/>
        </p:nvSpPr>
        <p:spPr>
          <a:xfrm>
            <a:off x="266900" y="4192275"/>
            <a:ext cx="6498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learn more about all this in 61C and particularly 164.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 on Static Typing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Good: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Catches certain types of errors, making it easier on the programmer to debug their code.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Type errors can (almost) never occur on end user’s computer.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Makes it easier to read and reason about code.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Code can run more efficiently, e.g. no need to do expensive runtime type checks.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Bad: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Code is more verbose.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Code is less general, e.g. would need a second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/>
              <a:t> function to compare non-integers like 5.5.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Object-Oriented Programming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5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Object-Oriented Programming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7" name="Google Shape;397;p5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Spring 2024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Object-Oriented Programming</a:t>
            </a:r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107050" y="402200"/>
            <a:ext cx="85206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model for organizing programs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Modularity: Define each piece without worrying about other pieces, and they all work together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Allows for data abstraction: You can interact with an object without knowing how it's implemented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Objects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 object bundles together information and related behavior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object has its own local state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Several objects may all be instances of a common type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class serves as a template for all of its instances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object is an </a:t>
            </a:r>
            <a:r>
              <a:rPr i="1" lang="en"/>
              <a:t>instance</a:t>
            </a:r>
            <a:r>
              <a:rPr lang="en"/>
              <a:t> of some class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Constructors</a:t>
            </a:r>
            <a:endParaRPr/>
          </a:p>
        </p:txBody>
      </p:sp>
      <p:sp>
        <p:nvSpPr>
          <p:cNvPr id="409" name="Google Shape;409;p57"/>
          <p:cNvSpPr txBox="1"/>
          <p:nvPr/>
        </p:nvSpPr>
        <p:spPr>
          <a:xfrm>
            <a:off x="201000" y="2880250"/>
            <a:ext cx="4022400" cy="20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m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107050" y="402200"/>
            <a:ext cx="88746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Constructors: A special method that creates a new object</a:t>
            </a:r>
            <a:br>
              <a:rPr lang="en"/>
            </a:br>
            <a:r>
              <a:rPr lang="en"/>
              <a:t>(in other words, a new instance of the class)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 Python: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__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 Java: Same name as the 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 take in additional arguments (in the example,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/>
              <a:t>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 be used to initialize </a:t>
            </a:r>
            <a:r>
              <a:rPr i="1" lang="en"/>
              <a:t>instance variables</a:t>
            </a:r>
            <a:r>
              <a:rPr lang="en"/>
              <a:t> (local state) for the new object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Java: We also have to </a:t>
            </a:r>
            <a:r>
              <a:rPr i="1" lang="en"/>
              <a:t>declare</a:t>
            </a:r>
            <a:r>
              <a:rPr lang="en"/>
              <a:t> instance variables before using them</a:t>
            </a:r>
            <a:endParaRPr/>
          </a:p>
        </p:txBody>
      </p:sp>
      <p:sp>
        <p:nvSpPr>
          <p:cNvPr id="411" name="Google Shape;411;p57"/>
          <p:cNvSpPr txBox="1"/>
          <p:nvPr/>
        </p:nvSpPr>
        <p:spPr>
          <a:xfrm>
            <a:off x="4498200" y="2880250"/>
            <a:ext cx="4022400" cy="20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1" lang="en">
                <a:solidFill>
                  <a:srgbClr val="6598CB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endParaRPr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57"/>
          <p:cNvSpPr/>
          <p:nvPr/>
        </p:nvSpPr>
        <p:spPr>
          <a:xfrm>
            <a:off x="2664500" y="2347675"/>
            <a:ext cx="514350" cy="1042040"/>
          </a:xfrm>
          <a:custGeom>
            <a:rect b="b" l="l" r="r" t="t"/>
            <a:pathLst>
              <a:path extrusionOk="0" h="52615" w="20574">
                <a:moveTo>
                  <a:pt x="20574" y="0"/>
                </a:moveTo>
                <a:lnTo>
                  <a:pt x="20574" y="52615"/>
                </a:lnTo>
                <a:lnTo>
                  <a:pt x="0" y="52615"/>
                </a:lnTo>
              </a:path>
            </a:pathLst>
          </a:cu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3" name="Google Shape;413;p57"/>
          <p:cNvSpPr/>
          <p:nvPr/>
        </p:nvSpPr>
        <p:spPr>
          <a:xfrm>
            <a:off x="325225" y="2710000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57"/>
          <p:cNvSpPr/>
          <p:nvPr/>
        </p:nvSpPr>
        <p:spPr>
          <a:xfrm>
            <a:off x="4587300" y="2710000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Methods</a:t>
            </a:r>
            <a:endParaRPr/>
          </a:p>
        </p:txBody>
      </p:sp>
      <p:sp>
        <p:nvSpPr>
          <p:cNvPr id="420" name="Google Shape;420;p58"/>
          <p:cNvSpPr txBox="1"/>
          <p:nvPr/>
        </p:nvSpPr>
        <p:spPr>
          <a:xfrm>
            <a:off x="201000" y="1846600"/>
            <a:ext cx="4022400" cy="306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8"/>
          <p:cNvSpPr txBox="1"/>
          <p:nvPr>
            <p:ph idx="1" type="body"/>
          </p:nvPr>
        </p:nvSpPr>
        <p:spPr>
          <a:xfrm>
            <a:off x="107050" y="402200"/>
            <a:ext cx="8874600" cy="12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Calling a method on an object might change its state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object knows how to manage its own state, based on method calls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Java: The return value of the method must have a type</a:t>
            </a:r>
            <a:endParaRPr/>
          </a:p>
        </p:txBody>
      </p:sp>
      <p:sp>
        <p:nvSpPr>
          <p:cNvPr id="422" name="Google Shape;422;p58"/>
          <p:cNvSpPr txBox="1"/>
          <p:nvPr/>
        </p:nvSpPr>
        <p:spPr>
          <a:xfrm>
            <a:off x="4498200" y="1846600"/>
            <a:ext cx="4022400" cy="306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endParaRPr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23" name="Google Shape;423;p58"/>
          <p:cNvCxnSpPr/>
          <p:nvPr/>
        </p:nvCxnSpPr>
        <p:spPr>
          <a:xfrm>
            <a:off x="1239509" y="1323500"/>
            <a:ext cx="0" cy="4809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8"/>
          <p:cNvSpPr/>
          <p:nvPr/>
        </p:nvSpPr>
        <p:spPr>
          <a:xfrm>
            <a:off x="994975" y="2099575"/>
            <a:ext cx="366300" cy="178500"/>
          </a:xfrm>
          <a:prstGeom prst="rect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994975" y="3558475"/>
            <a:ext cx="277800" cy="178500"/>
          </a:xfrm>
          <a:prstGeom prst="rect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8"/>
          <p:cNvSpPr/>
          <p:nvPr/>
        </p:nvSpPr>
        <p:spPr>
          <a:xfrm>
            <a:off x="994975" y="4197025"/>
            <a:ext cx="366300" cy="178500"/>
          </a:xfrm>
          <a:prstGeom prst="rect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8"/>
          <p:cNvSpPr/>
          <p:nvPr/>
        </p:nvSpPr>
        <p:spPr>
          <a:xfrm>
            <a:off x="325225" y="1685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4587300" y="16856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Syntax: this Keyword</a:t>
            </a:r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201000" y="3751600"/>
            <a:ext cx="4022400" cy="88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59"/>
          <p:cNvSpPr txBox="1"/>
          <p:nvPr>
            <p:ph idx="1" type="body"/>
          </p:nvPr>
        </p:nvSpPr>
        <p:spPr>
          <a:xfrm>
            <a:off x="107050" y="402200"/>
            <a:ext cx="8874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/>
              <a:t> keyword can be used to access the current object's instance variables or methods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Unlike Python, where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/>
              <a:t> is mandatory, using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/>
              <a:t> is not mandatory (as long as variable names are unique)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More details here</a:t>
            </a:r>
            <a:endParaRPr/>
          </a:p>
        </p:txBody>
      </p:sp>
      <p:sp>
        <p:nvSpPr>
          <p:cNvPr id="436" name="Google Shape;436;p59"/>
          <p:cNvSpPr/>
          <p:nvPr/>
        </p:nvSpPr>
        <p:spPr>
          <a:xfrm>
            <a:off x="325225" y="3590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9"/>
          <p:cNvSpPr txBox="1"/>
          <p:nvPr/>
        </p:nvSpPr>
        <p:spPr>
          <a:xfrm>
            <a:off x="4432575" y="3751600"/>
            <a:ext cx="4022400" cy="88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59"/>
          <p:cNvSpPr/>
          <p:nvPr/>
        </p:nvSpPr>
        <p:spPr>
          <a:xfrm>
            <a:off x="4556800" y="3590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9"/>
          <p:cNvSpPr txBox="1"/>
          <p:nvPr/>
        </p:nvSpPr>
        <p:spPr>
          <a:xfrm>
            <a:off x="2325275" y="2964200"/>
            <a:ext cx="4231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E0712"/>
                </a:solidFill>
                <a:latin typeface="Roboto"/>
                <a:ea typeface="Roboto"/>
                <a:cs typeface="Roboto"/>
                <a:sym typeface="Roboto"/>
              </a:rPr>
              <a:t>These two methods work exactly the same.</a:t>
            </a:r>
            <a:endParaRPr sz="1600">
              <a:solidFill>
                <a:srgbClr val="BE07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Demo: Car</a:t>
            </a:r>
            <a:endParaRPr/>
          </a:p>
        </p:txBody>
      </p:sp>
      <p:sp>
        <p:nvSpPr>
          <p:cNvPr id="445" name="Google Shape;445;p60"/>
          <p:cNvSpPr txBox="1"/>
          <p:nvPr/>
        </p:nvSpPr>
        <p:spPr>
          <a:xfrm>
            <a:off x="2010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m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44982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1" lang="en" sz="1050">
                <a:solidFill>
                  <a:srgbClr val="6598CB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endParaRPr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60"/>
          <p:cNvSpPr/>
          <p:nvPr/>
        </p:nvSpPr>
        <p:spPr>
          <a:xfrm>
            <a:off x="325225" y="4664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0"/>
          <p:cNvSpPr/>
          <p:nvPr/>
        </p:nvSpPr>
        <p:spPr>
          <a:xfrm>
            <a:off x="4587300" y="4664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/>
        </p:nvSpPr>
        <p:spPr>
          <a:xfrm>
            <a:off x="4498200" y="3339050"/>
            <a:ext cx="4022400" cy="157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Creating Objects</a:t>
            </a:r>
            <a:endParaRPr/>
          </a:p>
        </p:txBody>
      </p:sp>
      <p:sp>
        <p:nvSpPr>
          <p:cNvPr id="455" name="Google Shape;455;p61"/>
          <p:cNvSpPr txBox="1"/>
          <p:nvPr>
            <p:ph idx="1" type="body"/>
          </p:nvPr>
        </p:nvSpPr>
        <p:spPr>
          <a:xfrm>
            <a:off x="107050" y="402200"/>
            <a:ext cx="8874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have to declare the variables of type Car before using them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/>
              <a:t> keyword instantiates a new object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call the constructor to create the object</a:t>
            </a:r>
            <a:endParaRPr/>
          </a:p>
        </p:txBody>
      </p:sp>
      <p:sp>
        <p:nvSpPr>
          <p:cNvPr id="456" name="Google Shape;456;p61"/>
          <p:cNvSpPr txBox="1"/>
          <p:nvPr/>
        </p:nvSpPr>
        <p:spPr>
          <a:xfrm>
            <a:off x="201000" y="3339050"/>
            <a:ext cx="4022400" cy="157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3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61"/>
          <p:cNvSpPr/>
          <p:nvPr/>
        </p:nvSpPr>
        <p:spPr>
          <a:xfrm>
            <a:off x="325225" y="3209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61"/>
          <p:cNvSpPr/>
          <p:nvPr/>
        </p:nvSpPr>
        <p:spPr>
          <a:xfrm>
            <a:off x="4587300" y="32096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Accessing Objects</a:t>
            </a:r>
            <a:endParaRPr/>
          </a:p>
        </p:txBody>
      </p:sp>
      <p:sp>
        <p:nvSpPr>
          <p:cNvPr id="464" name="Google Shape;464;p62"/>
          <p:cNvSpPr txBox="1"/>
          <p:nvPr>
            <p:ph idx="1" type="body"/>
          </p:nvPr>
        </p:nvSpPr>
        <p:spPr>
          <a:xfrm>
            <a:off x="107050" y="402200"/>
            <a:ext cx="8874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dot notation to access methods of an object</a:t>
            </a:r>
            <a:endParaRPr strike="sngStrike"/>
          </a:p>
        </p:txBody>
      </p:sp>
      <p:sp>
        <p:nvSpPr>
          <p:cNvPr id="465" name="Google Shape;465;p62"/>
          <p:cNvSpPr txBox="1"/>
          <p:nvPr/>
        </p:nvSpPr>
        <p:spPr>
          <a:xfrm>
            <a:off x="201000" y="1956225"/>
            <a:ext cx="4022400" cy="29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3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62"/>
          <p:cNvSpPr txBox="1"/>
          <p:nvPr/>
        </p:nvSpPr>
        <p:spPr>
          <a:xfrm>
            <a:off x="4498200" y="1956225"/>
            <a:ext cx="4022400" cy="29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62"/>
          <p:cNvSpPr/>
          <p:nvPr/>
        </p:nvSpPr>
        <p:spPr>
          <a:xfrm>
            <a:off x="325225" y="1804344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62"/>
          <p:cNvSpPr/>
          <p:nvPr/>
        </p:nvSpPr>
        <p:spPr>
          <a:xfrm>
            <a:off x="4587300" y="1804344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61B?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Other great features of 61B: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most popular topics for job interview questions in software engineering.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Examples: Hash tables, binary search trees, quick sort, graphs, Dijkstra’s algorithm.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Some really cool math. Examples: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Asymptotic analysis.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Resizing arrays.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isometry between self-balancing 2-3 trees and self-balancing red black trees.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Graph theory.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P=NP.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Once you’re done: the confident sense that you can build any software.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Object-Oriented Programming Demo: Car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2010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3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63"/>
          <p:cNvSpPr txBox="1"/>
          <p:nvPr/>
        </p:nvSpPr>
        <p:spPr>
          <a:xfrm>
            <a:off x="44982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6" name="Google Shape;476;p63"/>
          <p:cNvSpPr/>
          <p:nvPr/>
        </p:nvSpPr>
        <p:spPr>
          <a:xfrm>
            <a:off x="325225" y="4664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63"/>
          <p:cNvSpPr/>
          <p:nvPr/>
        </p:nvSpPr>
        <p:spPr>
          <a:xfrm>
            <a:off x="4587300" y="4664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64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HW0: Due Friday!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64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HW0</a:t>
            </a:r>
            <a:r>
              <a:rPr lang="en">
                <a:solidFill>
                  <a:schemeClr val="accent3"/>
                </a:solidFill>
              </a:rPr>
              <a:t>: Due Friday!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5" name="Google Shape;485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am not going to spend time in this class covering for loops, while loops, etc. in Java! 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</a:t>
            </a:r>
            <a:r>
              <a:rPr lang="en"/>
              <a:t>’ve seen this all before in some other language.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HW0</a:t>
            </a:r>
            <a:r>
              <a:rPr lang="en"/>
              <a:t> is out, </a:t>
            </a:r>
            <a:r>
              <a:rPr lang="en"/>
              <a:t>and</a:t>
            </a:r>
            <a:r>
              <a:rPr lang="en"/>
              <a:t> is due this F</a:t>
            </a:r>
            <a:r>
              <a:rPr lang="en"/>
              <a:t>riday</a:t>
            </a:r>
            <a:r>
              <a:rPr lang="en"/>
              <a:t>!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show you how to translate various Python constructs into Java, you write some short programs.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you haven’t seen Python before, you’ll be fine.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required to use IntelliJ for </a:t>
            </a:r>
            <a:r>
              <a:rPr lang="en"/>
              <a:t>HW0</a:t>
            </a:r>
            <a:r>
              <a:rPr lang="en"/>
              <a:t> since IntelliJ setup isn’t until lab 1.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can, start lab 1 early! Most of it is just </a:t>
            </a:r>
            <a:r>
              <a:rPr lang="en"/>
              <a:t>downloading</a:t>
            </a:r>
            <a:r>
              <a:rPr lang="en"/>
              <a:t> and installing software.</a:t>
            </a:r>
            <a:endParaRPr/>
          </a:p>
        </p:txBody>
      </p:sp>
      <p:sp>
        <p:nvSpPr>
          <p:cNvPr id="491" name="Google Shape;491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Go Learn Java Basics!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Post-Lecture Q&amp;A</a:t>
            </a:r>
            <a:endParaRPr/>
          </a:p>
        </p:txBody>
      </p:sp>
      <p:sp>
        <p:nvSpPr>
          <p:cNvPr id="497" name="Google Shape;497;p6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have questions, come find us in Dwinelle 104!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clear out of the lecture hall for the next class.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7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Bonus Slides: Workflow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Compilation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Google Shape;504;p67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Bonus Slides: Compilation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5" name="Google Shape;505;p6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  <p:sp>
        <p:nvSpPr>
          <p:cNvPr id="506" name="Google Shape;506;p67"/>
          <p:cNvSpPr txBox="1"/>
          <p:nvPr>
            <p:ph idx="2" type="subTitle"/>
          </p:nvPr>
        </p:nvSpPr>
        <p:spPr>
          <a:xfrm>
            <a:off x="236575" y="583100"/>
            <a:ext cx="4158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won't cover these slides live in class, and they won't be tested on exams. Check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videos in the playlist</a:t>
            </a:r>
            <a:r>
              <a:rPr lang="en"/>
              <a:t> if you're interested.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Compilation in Terminal</a:t>
            </a:r>
            <a:endParaRPr/>
          </a:p>
        </p:txBody>
      </p:sp>
      <p:sp>
        <p:nvSpPr>
          <p:cNvPr id="512" name="Google Shape;512;p68"/>
          <p:cNvSpPr txBox="1"/>
          <p:nvPr/>
        </p:nvSpPr>
        <p:spPr>
          <a:xfrm>
            <a:off x="326225" y="608675"/>
            <a:ext cx="3638400" cy="26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~/.../intro1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ls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HelloWorld.java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javac HelloWorld.java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ls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HelloWorld.class  HelloWorld.java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java HelloWorld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9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Bonus Slides: Workflow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9" name="Google Shape;519;p69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Bonus Slides: </a:t>
            </a:r>
            <a:r>
              <a:rPr lang="en">
                <a:solidFill>
                  <a:schemeClr val="accent3"/>
                </a:solidFill>
              </a:rPr>
              <a:t>IntelliJ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0" name="Google Shape;520;p6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  <p:sp>
        <p:nvSpPr>
          <p:cNvPr id="521" name="Google Shape;521;p69"/>
          <p:cNvSpPr txBox="1"/>
          <p:nvPr>
            <p:ph idx="2" type="subTitle"/>
          </p:nvPr>
        </p:nvSpPr>
        <p:spPr>
          <a:xfrm>
            <a:off x="236575" y="583100"/>
            <a:ext cx="4158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won't cover these slides live in class, and they won't be tested on exams. Check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videos in the playlist</a:t>
            </a:r>
            <a:r>
              <a:rPr lang="en"/>
              <a:t> if you're interested.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many different workflows for writing programs.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Text editor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+ </a:t>
            </a: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r>
              <a:rPr lang="en"/>
              <a:t>: (CS61A, CS88). We just did this.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Text editor</a:t>
            </a:r>
            <a:r>
              <a:rPr lang="en"/>
              <a:t>: Writing your code.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r>
              <a:rPr lang="en"/>
              <a:t>: Running your code.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Jupyter Notebooks</a:t>
            </a:r>
            <a:r>
              <a:rPr lang="en"/>
              <a:t>: (Data 8)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Write and run code in the same environment.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Integrated Development Environment (IDE)</a:t>
            </a:r>
            <a:r>
              <a:rPr lang="en"/>
              <a:t>: (E7, 61B)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Write code and run code in the same environment.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Tons of additional features like a debugger, code autocomplete, continuous syntax checking, decompilation (from .class to .java),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see what our programs look like in the IDE for our course.</a:t>
            </a:r>
            <a:endParaRPr/>
          </a:p>
        </p:txBody>
      </p:sp>
      <p:sp>
        <p:nvSpPr>
          <p:cNvPr id="527" name="Google Shape;527;p7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Workflows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IntelliJ Screenshot</a:t>
            </a:r>
            <a:endParaRPr/>
          </a:p>
        </p:txBody>
      </p:sp>
      <p:pic>
        <p:nvPicPr>
          <p:cNvPr id="533" name="Google Shape;5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6512"/>
            <a:ext cx="9144000" cy="3710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71"/>
          <p:cNvCxnSpPr/>
          <p:nvPr/>
        </p:nvCxnSpPr>
        <p:spPr>
          <a:xfrm flipH="1" rot="10800000">
            <a:off x="5603750" y="3851600"/>
            <a:ext cx="1009200" cy="847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71"/>
          <p:cNvSpPr txBox="1"/>
          <p:nvPr/>
        </p:nvSpPr>
        <p:spPr>
          <a:xfrm>
            <a:off x="2204350" y="4707475"/>
            <a:ext cx="64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Example feature: IntelliJ automatically and continuously detects syntax errors.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Admonition</a:t>
            </a:r>
            <a:endParaRPr/>
          </a:p>
        </p:txBody>
      </p:sp>
      <p:sp>
        <p:nvSpPr>
          <p:cNvPr id="541" name="Google Shape;541;p7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expectation is that everyone in this class is using IntelliJ.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is not </a:t>
            </a:r>
            <a:r>
              <a:rPr lang="en"/>
              <a:t>strictly</a:t>
            </a:r>
            <a:r>
              <a:rPr lang="en"/>
              <a:t> required, but staff will </a:t>
            </a:r>
            <a:r>
              <a:rPr lang="en"/>
              <a:t>provide</a:t>
            </a:r>
            <a:r>
              <a:rPr lang="en"/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 support</a:t>
            </a:r>
            <a:r>
              <a:rPr lang="en"/>
              <a:t> for other tools or workflows.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for You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07050" y="402200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you hope / expect to learn from this class? Why are you taking it?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Job. $$$$$$$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 want to be able to run my code efficiently (finally)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 want an A.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Coding from scratch.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Greater grasp of data structures and algorithms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 are you?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Freshman? Sophomore? Junior? Senior? Grad student? None of the above?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 Major? Intending to be a CS Major? Something else?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 61A? Java experience?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61B Logistics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61B Logistics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3" name="Google Shape;183;p2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Lectures provide you with an introduction and a foundation.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You’ll learn most of what you learn in the class by: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Programming (labs, hws, projects, discussion section).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Solving </a:t>
            </a:r>
            <a:r>
              <a:rPr lang="en"/>
              <a:t>interesting</a:t>
            </a:r>
            <a:r>
              <a:rPr lang="en"/>
              <a:t> problems (study guides, HW3, HW4 old exam problems, discussion section).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Components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Four types of points in this class: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Low effort, everyone should </a:t>
            </a:r>
            <a:r>
              <a:rPr lang="en"/>
              <a:t>get</a:t>
            </a:r>
            <a:r>
              <a:rPr lang="en"/>
              <a:t> them: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Surveys, Course Evaluations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Median score is 100%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 effort, everyone should get them: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HW, Project, Lab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Median score is 100%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 effort, not everyone gets them: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Exams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Mean score is 65%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Final exam score can replace midterms if you have a bad midterm (or two).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Pacing points</a:t>
            </a:r>
            <a:r>
              <a:rPr lang="en"/>
              <a:t>: </a:t>
            </a:r>
            <a:r>
              <a:rPr b="1" lang="en"/>
              <a:t>A</a:t>
            </a:r>
            <a:r>
              <a:rPr b="1" lang="en"/>
              <a:t>ttendin</a:t>
            </a:r>
            <a:r>
              <a:rPr b="1" lang="en"/>
              <a:t>g Discussion, Lab, and keeping up with Lecture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Small amount of extra </a:t>
            </a:r>
            <a:r>
              <a:rPr lang="en"/>
              <a:t>credit</a:t>
            </a:r>
            <a:r>
              <a:rPr lang="en"/>
              <a:t> for keeping up with class.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Will not increase your score beyond 75% (B-).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Example: You have 740 points and earn 20 pacing points, you get 750 points.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 to B+ threshold is 65% on exams, 95% on everything else.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Full details around point distributions, letter grade assignments, grade </a:t>
            </a:r>
            <a:r>
              <a:rPr lang="en"/>
              <a:t>replacement</a:t>
            </a:r>
            <a:r>
              <a:rPr lang="en"/>
              <a:t>, etc. are on the website.</a:t>
            </a:r>
            <a:endParaRPr/>
          </a:p>
        </p:txBody>
      </p:sp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deadlines in this class are the day by which assignments should be completed.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They’ve been calibrated carefully against lecture, labs, discussions, and exams.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weeks 1 - 5, the timing is especially important!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There is no partial credit for work submitted late.</a:t>
            </a:r>
            <a:r>
              <a:rPr lang="en"/>
              <a:t> Gradescope gives zero points by default to late work.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provide some flexibility,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https://sp24.beacon.datastructur.es/</a:t>
            </a:r>
            <a:r>
              <a:rPr lang="en"/>
              <a:t> will allow you to request extensions. These can be retroactive, but we recommend requesting in advance.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</a:rPr>
              <a:t>Short extension</a:t>
            </a:r>
            <a:r>
              <a:rPr lang="en"/>
              <a:t> (</a:t>
            </a:r>
            <a:r>
              <a:rPr b="1" lang="en">
                <a:solidFill>
                  <a:schemeClr val="accent4"/>
                </a:solidFill>
              </a:rPr>
              <a:t>24 hours or less</a:t>
            </a:r>
            <a:r>
              <a:rPr lang="en"/>
              <a:t>): Immediate approval by automated system.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</a:rPr>
              <a:t>Long extension</a:t>
            </a:r>
            <a:r>
              <a:rPr lang="en"/>
              <a:t> (</a:t>
            </a:r>
            <a:r>
              <a:rPr b="1" lang="en">
                <a:solidFill>
                  <a:schemeClr val="accent4"/>
                </a:solidFill>
              </a:rPr>
              <a:t>24 - 72 hours</a:t>
            </a:r>
            <a:r>
              <a:rPr lang="en"/>
              <a:t>): GSI will review </a:t>
            </a:r>
            <a:r>
              <a:rPr lang="en"/>
              <a:t>within</a:t>
            </a:r>
            <a:r>
              <a:rPr lang="en"/>
              <a:t> one business day.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have an </a:t>
            </a:r>
            <a:r>
              <a:rPr lang="en"/>
              <a:t>emergency and need more than 72 hours, see syllabus.</a:t>
            </a:r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Lateness Policies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